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58" r:id="rId3"/>
    <p:sldId id="274" r:id="rId4"/>
    <p:sldId id="275" r:id="rId5"/>
    <p:sldId id="271" r:id="rId6"/>
    <p:sldId id="277" r:id="rId7"/>
    <p:sldId id="279" r:id="rId8"/>
    <p:sldId id="280" r:id="rId9"/>
    <p:sldId id="278" r:id="rId10"/>
    <p:sldId id="282" r:id="rId11"/>
    <p:sldId id="281" r:id="rId12"/>
    <p:sldId id="285" r:id="rId13"/>
    <p:sldId id="286" r:id="rId14"/>
    <p:sldId id="283" r:id="rId15"/>
    <p:sldId id="287" r:id="rId16"/>
    <p:sldId id="288" r:id="rId17"/>
    <p:sldId id="290" r:id="rId18"/>
    <p:sldId id="291" r:id="rId19"/>
    <p:sldId id="292" r:id="rId20"/>
    <p:sldId id="276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4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071" autoAdjust="0"/>
    <p:restoredTop sz="98682" autoAdjust="0"/>
  </p:normalViewPr>
  <p:slideViewPr>
    <p:cSldViewPr snapToGrid="0">
      <p:cViewPr>
        <p:scale>
          <a:sx n="90" d="100"/>
          <a:sy n="90" d="100"/>
        </p:scale>
        <p:origin x="-656" y="-1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224C0B-99A6-4B65-9FAA-86FC8A041266}" type="datetimeFigureOut">
              <a:rPr lang="en-US" smtClean="0"/>
              <a:t>30/11/21</a:t>
            </a:fld>
            <a:endParaRPr lang="en-US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1B901A-6415-49D4-B70D-F22595E9D9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81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B901A-6415-49D4-B70D-F22595E9D9B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4281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B901A-6415-49D4-B70D-F22595E9D9B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7223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dirty="0" smtClean="0"/>
              <a:t>Call</a:t>
            </a:r>
            <a:r>
              <a:rPr lang="en-US" baseline="0" dirty="0" smtClean="0"/>
              <a:t> for proposal: 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Proposals describe planned activities, information on who will carry them out and how much they will cost.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Proposal must be relevant to policy background and general objectives defined by the call, but the applicant can be free to propose and develop its own idea</a:t>
            </a:r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B901A-6415-49D4-B70D-F22595E9D9B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9281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B901A-6415-49D4-B70D-F22595E9D9B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0222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B901A-6415-49D4-B70D-F22595E9D9B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0222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B901A-6415-49D4-B70D-F22595E9D9B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3194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104C3-DAEA-4493-8847-DDB4E4E1B19C}" type="datetimeFigureOut">
              <a:rPr lang="en-US" smtClean="0"/>
              <a:t>30/11/21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F9F3F-9D1E-4BE7-9785-01F40034EE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260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104C3-DAEA-4493-8847-DDB4E4E1B19C}" type="datetimeFigureOut">
              <a:rPr lang="en-US" smtClean="0"/>
              <a:t>30/11/21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F9F3F-9D1E-4BE7-9785-01F40034EE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061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104C3-DAEA-4493-8847-DDB4E4E1B19C}" type="datetimeFigureOut">
              <a:rPr lang="en-US" smtClean="0"/>
              <a:t>30/11/21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F9F3F-9D1E-4BE7-9785-01F40034EE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318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104C3-DAEA-4493-8847-DDB4E4E1B19C}" type="datetimeFigureOut">
              <a:rPr lang="en-US" smtClean="0"/>
              <a:t>30/11/21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F9F3F-9D1E-4BE7-9785-01F40034EE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772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104C3-DAEA-4493-8847-DDB4E4E1B19C}" type="datetimeFigureOut">
              <a:rPr lang="en-US" smtClean="0"/>
              <a:t>30/11/21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F9F3F-9D1E-4BE7-9785-01F40034EE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652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104C3-DAEA-4493-8847-DDB4E4E1B19C}" type="datetimeFigureOut">
              <a:rPr lang="en-US" smtClean="0"/>
              <a:t>30/11/21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F9F3F-9D1E-4BE7-9785-01F40034EE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181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104C3-DAEA-4493-8847-DDB4E4E1B19C}" type="datetimeFigureOut">
              <a:rPr lang="en-US" smtClean="0"/>
              <a:t>30/11/21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F9F3F-9D1E-4BE7-9785-01F40034EE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440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104C3-DAEA-4493-8847-DDB4E4E1B19C}" type="datetimeFigureOut">
              <a:rPr lang="en-US" smtClean="0"/>
              <a:t>30/11/21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F9F3F-9D1E-4BE7-9785-01F40034EE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996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104C3-DAEA-4493-8847-DDB4E4E1B19C}" type="datetimeFigureOut">
              <a:rPr lang="en-US" smtClean="0"/>
              <a:t>30/11/21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F9F3F-9D1E-4BE7-9785-01F40034EE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882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104C3-DAEA-4493-8847-DDB4E4E1B19C}" type="datetimeFigureOut">
              <a:rPr lang="en-US" smtClean="0"/>
              <a:t>30/11/21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F9F3F-9D1E-4BE7-9785-01F40034EE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767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104C3-DAEA-4493-8847-DDB4E4E1B19C}" type="datetimeFigureOut">
              <a:rPr lang="en-US" smtClean="0"/>
              <a:t>30/11/21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F9F3F-9D1E-4BE7-9785-01F40034EE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437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1104C3-DAEA-4493-8847-DDB4E4E1B19C}" type="datetimeFigureOut">
              <a:rPr lang="en-US" smtClean="0"/>
              <a:t>30/11/21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4F9F3F-9D1E-4BE7-9785-01F40034EE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594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6.png"/><Relationship Id="rId5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6.png"/><Relationship Id="rId5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6.png"/><Relationship Id="rId5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6.png"/><Relationship Id="rId5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6.png"/><Relationship Id="rId5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6.png"/><Relationship Id="rId5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6.png"/><Relationship Id="rId5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6.png"/><Relationship Id="rId5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6.png"/><Relationship Id="rId5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6.png"/><Relationship Id="rId5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5.jpg"/><Relationship Id="rId5" Type="http://schemas.openxmlformats.org/officeDocument/2006/relationships/image" Target="../media/image3.png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3.png"/><Relationship Id="rId5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7.jpg"/><Relationship Id="rId5" Type="http://schemas.openxmlformats.org/officeDocument/2006/relationships/image" Target="../media/image6.png"/><Relationship Id="rId6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4.emf"/><Relationship Id="rId5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3.png"/><Relationship Id="rId5" Type="http://schemas.openxmlformats.org/officeDocument/2006/relationships/image" Target="../media/image4.emf"/><Relationship Id="rId6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3.png"/><Relationship Id="rId5" Type="http://schemas.openxmlformats.org/officeDocument/2006/relationships/image" Target="../media/image4.emf"/><Relationship Id="rId6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6.png"/><Relationship Id="rId5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6.png"/><Relationship Id="rId5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6.png"/><Relationship Id="rId5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ctrTitle"/>
          </p:nvPr>
        </p:nvSpPr>
        <p:spPr>
          <a:xfrm>
            <a:off x="891540" y="1395934"/>
            <a:ext cx="7772400" cy="2548539"/>
          </a:xfrm>
        </p:spPr>
        <p:txBody>
          <a:bodyPr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solidFill>
                  <a:srgbClr val="0070C0"/>
                </a:solidFill>
                <a:latin typeface="+mn-lt"/>
              </a:rPr>
              <a:t>TOOLKIT </a:t>
            </a:r>
            <a:br>
              <a:rPr lang="en-US" b="1" dirty="0">
                <a:solidFill>
                  <a:srgbClr val="0070C0"/>
                </a:solidFill>
                <a:latin typeface="+mn-lt"/>
              </a:rPr>
            </a:br>
            <a:r>
              <a:rPr lang="en-GB" sz="36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CASCADE TRAINING</a:t>
            </a:r>
            <a:br>
              <a:rPr lang="en-GB" sz="36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GB" sz="36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Project Proposal writing</a:t>
            </a:r>
            <a:endParaRPr lang="en-US" sz="36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5" name="Sottotitolo 4"/>
          <p:cNvSpPr>
            <a:spLocks noGrp="1"/>
          </p:cNvSpPr>
          <p:nvPr>
            <p:ph type="subTitle" idx="1"/>
          </p:nvPr>
        </p:nvSpPr>
        <p:spPr>
          <a:xfrm>
            <a:off x="1318585" y="4467996"/>
            <a:ext cx="6858000" cy="1110626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</a:rPr>
              <a:t>SOUPHANOUVONG UNIVERSITY</a:t>
            </a:r>
            <a:endParaRPr lang="en-US" sz="2000" b="1" dirty="0">
              <a:solidFill>
                <a:srgbClr val="0070C0"/>
              </a:solidFill>
            </a:endParaRPr>
          </a:p>
          <a:p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smtClean="0">
                <a:solidFill>
                  <a:srgbClr val="0070C0"/>
                </a:solidFill>
              </a:rPr>
              <a:t>1</a:t>
            </a:r>
            <a:r>
              <a:rPr lang="en-US" sz="2000" b="1" baseline="30000" dirty="0" smtClean="0">
                <a:solidFill>
                  <a:srgbClr val="0070C0"/>
                </a:solidFill>
              </a:rPr>
              <a:t>st</a:t>
            </a:r>
            <a:r>
              <a:rPr lang="en-US" sz="2000" b="1" dirty="0" smtClean="0">
                <a:solidFill>
                  <a:srgbClr val="0070C0"/>
                </a:solidFill>
              </a:rPr>
              <a:t> December 2021</a:t>
            </a:r>
            <a:endParaRPr lang="en-US" sz="2000" b="1" dirty="0">
              <a:solidFill>
                <a:srgbClr val="0070C0"/>
              </a:solidFill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9860" y="205324"/>
            <a:ext cx="2434875" cy="408287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302" y="146182"/>
            <a:ext cx="1109568" cy="1188823"/>
          </a:xfrm>
          <a:prstGeom prst="rect">
            <a:avLst/>
          </a:prstGeom>
        </p:spPr>
      </p:pic>
      <p:sp>
        <p:nvSpPr>
          <p:cNvPr id="7" name="Sottotitolo 4"/>
          <p:cNvSpPr txBox="1">
            <a:spLocks/>
          </p:cNvSpPr>
          <p:nvPr/>
        </p:nvSpPr>
        <p:spPr>
          <a:xfrm>
            <a:off x="684739" y="6117095"/>
            <a:ext cx="2363262" cy="5197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b="1" dirty="0" smtClean="0">
                <a:solidFill>
                  <a:srgbClr val="0070C0"/>
                </a:solidFill>
              </a:rPr>
              <a:t>By: Palitha DOUAGCHACK</a:t>
            </a:r>
          </a:p>
          <a:p>
            <a:pPr algn="l"/>
            <a:r>
              <a:rPr lang="en-US" sz="1200" b="1" dirty="0" smtClean="0">
                <a:solidFill>
                  <a:srgbClr val="0070C0"/>
                </a:solidFill>
              </a:rPr>
              <a:t>E-mail: </a:t>
            </a:r>
            <a:r>
              <a:rPr lang="en-US" sz="1200" b="1" dirty="0" err="1" smtClean="0">
                <a:solidFill>
                  <a:srgbClr val="0070C0"/>
                </a:solidFill>
              </a:rPr>
              <a:t>palitha_su@yahoo.com</a:t>
            </a:r>
            <a:endParaRPr lang="en-US" sz="1200" b="1" dirty="0" smtClean="0">
              <a:solidFill>
                <a:srgbClr val="0070C0"/>
              </a:solidFill>
            </a:endParaRPr>
          </a:p>
        </p:txBody>
      </p:sp>
      <p:pic>
        <p:nvPicPr>
          <p:cNvPr id="9" name="Picture 8" descr="logo_su_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6151" y="5200665"/>
            <a:ext cx="1062897" cy="1239695"/>
          </a:xfrm>
          <a:prstGeom prst="rect">
            <a:avLst/>
          </a:prstGeom>
        </p:spPr>
      </p:pic>
      <p:sp>
        <p:nvSpPr>
          <p:cNvPr id="10" name="Sottotitolo 4"/>
          <p:cNvSpPr txBox="1">
            <a:spLocks/>
          </p:cNvSpPr>
          <p:nvPr/>
        </p:nvSpPr>
        <p:spPr>
          <a:xfrm>
            <a:off x="7167020" y="6328763"/>
            <a:ext cx="1976979" cy="4139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b="1" dirty="0" smtClean="0">
                <a:solidFill>
                  <a:srgbClr val="0070C0"/>
                </a:solidFill>
              </a:rPr>
              <a:t>SOUPHANOUVONG UNIVERSITY</a:t>
            </a:r>
          </a:p>
          <a:p>
            <a:r>
              <a:rPr lang="en-US" sz="1000" b="1" dirty="0" smtClean="0">
                <a:solidFill>
                  <a:srgbClr val="0070C0"/>
                </a:solidFill>
              </a:rPr>
              <a:t> </a:t>
            </a:r>
            <a:endParaRPr lang="en-US" sz="1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1055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WP_31March202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Immagin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8199" y="28024"/>
            <a:ext cx="983013" cy="1053228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-1" y="5896103"/>
            <a:ext cx="8943579" cy="961897"/>
            <a:chOff x="-819055" y="5896103"/>
            <a:chExt cx="9762634" cy="922211"/>
          </a:xfrm>
        </p:grpSpPr>
        <p:pic>
          <p:nvPicPr>
            <p:cNvPr id="7" name="Immagin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04968" y="6176963"/>
              <a:ext cx="2438611" cy="408467"/>
            </a:xfrm>
            <a:prstGeom prst="rect">
              <a:avLst/>
            </a:prstGeom>
          </p:spPr>
        </p:pic>
        <p:grpSp>
          <p:nvGrpSpPr>
            <p:cNvPr id="8" name="Group 7"/>
            <p:cNvGrpSpPr/>
            <p:nvPr/>
          </p:nvGrpSpPr>
          <p:grpSpPr>
            <a:xfrm>
              <a:off x="-819055" y="5896103"/>
              <a:ext cx="1406188" cy="922211"/>
              <a:chOff x="226801" y="5896103"/>
              <a:chExt cx="1406188" cy="922211"/>
            </a:xfrm>
          </p:grpSpPr>
          <p:pic>
            <p:nvPicPr>
              <p:cNvPr id="9" name="Picture 8" descr="logo_su_1.pdf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0334" y="5896103"/>
                <a:ext cx="669771" cy="740793"/>
              </a:xfrm>
              <a:prstGeom prst="rect">
                <a:avLst/>
              </a:prstGeom>
            </p:spPr>
          </p:pic>
          <p:sp>
            <p:nvSpPr>
              <p:cNvPr id="10" name="Sottotitolo 4"/>
              <p:cNvSpPr txBox="1">
                <a:spLocks/>
              </p:cNvSpPr>
              <p:nvPr/>
            </p:nvSpPr>
            <p:spPr>
              <a:xfrm>
                <a:off x="226801" y="6580102"/>
                <a:ext cx="1406188" cy="23821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500" b="1" dirty="0" smtClean="0">
                    <a:solidFill>
                      <a:srgbClr val="0070C0"/>
                    </a:solidFill>
                  </a:rPr>
                  <a:t>SOUPHANOUVONG UNIVERSITY</a:t>
                </a:r>
              </a:p>
              <a:p>
                <a:r>
                  <a:rPr lang="en-US" sz="500" b="1" dirty="0" smtClean="0">
                    <a:solidFill>
                      <a:srgbClr val="0070C0"/>
                    </a:solidFill>
                  </a:rPr>
                  <a:t> </a:t>
                </a:r>
                <a:endParaRPr lang="en-US" sz="500" b="1" dirty="0">
                  <a:solidFill>
                    <a:srgbClr val="0070C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924073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WP_31March202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Immagin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8199" y="28024"/>
            <a:ext cx="983013" cy="1053228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-1" y="5896103"/>
            <a:ext cx="8943579" cy="961897"/>
            <a:chOff x="-819055" y="5896103"/>
            <a:chExt cx="9762634" cy="922211"/>
          </a:xfrm>
        </p:grpSpPr>
        <p:pic>
          <p:nvPicPr>
            <p:cNvPr id="7" name="Immagin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04968" y="6176963"/>
              <a:ext cx="2438611" cy="408467"/>
            </a:xfrm>
            <a:prstGeom prst="rect">
              <a:avLst/>
            </a:prstGeom>
          </p:spPr>
        </p:pic>
        <p:grpSp>
          <p:nvGrpSpPr>
            <p:cNvPr id="8" name="Group 7"/>
            <p:cNvGrpSpPr/>
            <p:nvPr/>
          </p:nvGrpSpPr>
          <p:grpSpPr>
            <a:xfrm>
              <a:off x="-819055" y="5896103"/>
              <a:ext cx="1406188" cy="922211"/>
              <a:chOff x="226801" y="5896103"/>
              <a:chExt cx="1406188" cy="922211"/>
            </a:xfrm>
          </p:grpSpPr>
          <p:pic>
            <p:nvPicPr>
              <p:cNvPr id="9" name="Picture 8" descr="logo_su_1.pdf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0334" y="5896103"/>
                <a:ext cx="669771" cy="740793"/>
              </a:xfrm>
              <a:prstGeom prst="rect">
                <a:avLst/>
              </a:prstGeom>
            </p:spPr>
          </p:pic>
          <p:sp>
            <p:nvSpPr>
              <p:cNvPr id="10" name="Sottotitolo 4"/>
              <p:cNvSpPr txBox="1">
                <a:spLocks/>
              </p:cNvSpPr>
              <p:nvPr/>
            </p:nvSpPr>
            <p:spPr>
              <a:xfrm>
                <a:off x="226801" y="6580102"/>
                <a:ext cx="1406188" cy="23821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500" b="1" dirty="0" smtClean="0">
                    <a:solidFill>
                      <a:srgbClr val="0070C0"/>
                    </a:solidFill>
                  </a:rPr>
                  <a:t>SOUPHANOUVONG UNIVERSITY</a:t>
                </a:r>
              </a:p>
              <a:p>
                <a:r>
                  <a:rPr lang="en-US" sz="500" b="1" dirty="0" smtClean="0">
                    <a:solidFill>
                      <a:srgbClr val="0070C0"/>
                    </a:solidFill>
                  </a:rPr>
                  <a:t> </a:t>
                </a:r>
                <a:endParaRPr lang="en-US" sz="500" b="1" dirty="0">
                  <a:solidFill>
                    <a:srgbClr val="0070C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322320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WP_31March202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Immagin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8199" y="28024"/>
            <a:ext cx="983013" cy="1053228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-1" y="5896103"/>
            <a:ext cx="8943579" cy="961897"/>
            <a:chOff x="-819055" y="5896103"/>
            <a:chExt cx="9762634" cy="922211"/>
          </a:xfrm>
        </p:grpSpPr>
        <p:pic>
          <p:nvPicPr>
            <p:cNvPr id="7" name="Immagin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04968" y="6176963"/>
              <a:ext cx="2438611" cy="408467"/>
            </a:xfrm>
            <a:prstGeom prst="rect">
              <a:avLst/>
            </a:prstGeom>
          </p:spPr>
        </p:pic>
        <p:grpSp>
          <p:nvGrpSpPr>
            <p:cNvPr id="8" name="Group 7"/>
            <p:cNvGrpSpPr/>
            <p:nvPr/>
          </p:nvGrpSpPr>
          <p:grpSpPr>
            <a:xfrm>
              <a:off x="-819055" y="5896103"/>
              <a:ext cx="1406188" cy="922211"/>
              <a:chOff x="226801" y="5896103"/>
              <a:chExt cx="1406188" cy="922211"/>
            </a:xfrm>
          </p:grpSpPr>
          <p:pic>
            <p:nvPicPr>
              <p:cNvPr id="9" name="Picture 8" descr="logo_su_1.pdf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0334" y="5896103"/>
                <a:ext cx="669771" cy="740793"/>
              </a:xfrm>
              <a:prstGeom prst="rect">
                <a:avLst/>
              </a:prstGeom>
            </p:spPr>
          </p:pic>
          <p:sp>
            <p:nvSpPr>
              <p:cNvPr id="10" name="Sottotitolo 4"/>
              <p:cNvSpPr txBox="1">
                <a:spLocks/>
              </p:cNvSpPr>
              <p:nvPr/>
            </p:nvSpPr>
            <p:spPr>
              <a:xfrm>
                <a:off x="226801" y="6580102"/>
                <a:ext cx="1406188" cy="23821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500" b="1" dirty="0" smtClean="0">
                    <a:solidFill>
                      <a:srgbClr val="0070C0"/>
                    </a:solidFill>
                  </a:rPr>
                  <a:t>SOUPHANOUVONG UNIVERSITY</a:t>
                </a:r>
              </a:p>
              <a:p>
                <a:r>
                  <a:rPr lang="en-US" sz="500" b="1" dirty="0" smtClean="0">
                    <a:solidFill>
                      <a:srgbClr val="0070C0"/>
                    </a:solidFill>
                  </a:rPr>
                  <a:t> </a:t>
                </a:r>
                <a:endParaRPr lang="en-US" sz="500" b="1" dirty="0">
                  <a:solidFill>
                    <a:srgbClr val="0070C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896457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WP_31March202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Immagin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8199" y="28024"/>
            <a:ext cx="983013" cy="1053228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-1" y="5896103"/>
            <a:ext cx="8943579" cy="961897"/>
            <a:chOff x="-819055" y="5896103"/>
            <a:chExt cx="9762634" cy="922211"/>
          </a:xfrm>
        </p:grpSpPr>
        <p:pic>
          <p:nvPicPr>
            <p:cNvPr id="7" name="Immagin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04968" y="6176963"/>
              <a:ext cx="2438611" cy="408467"/>
            </a:xfrm>
            <a:prstGeom prst="rect">
              <a:avLst/>
            </a:prstGeom>
          </p:spPr>
        </p:pic>
        <p:grpSp>
          <p:nvGrpSpPr>
            <p:cNvPr id="8" name="Group 7"/>
            <p:cNvGrpSpPr/>
            <p:nvPr/>
          </p:nvGrpSpPr>
          <p:grpSpPr>
            <a:xfrm>
              <a:off x="-819055" y="5896103"/>
              <a:ext cx="1406188" cy="922211"/>
              <a:chOff x="226801" y="5896103"/>
              <a:chExt cx="1406188" cy="922211"/>
            </a:xfrm>
          </p:grpSpPr>
          <p:pic>
            <p:nvPicPr>
              <p:cNvPr id="9" name="Picture 8" descr="logo_su_1.pdf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0334" y="5896103"/>
                <a:ext cx="669771" cy="740793"/>
              </a:xfrm>
              <a:prstGeom prst="rect">
                <a:avLst/>
              </a:prstGeom>
            </p:spPr>
          </p:pic>
          <p:sp>
            <p:nvSpPr>
              <p:cNvPr id="10" name="Sottotitolo 4"/>
              <p:cNvSpPr txBox="1">
                <a:spLocks/>
              </p:cNvSpPr>
              <p:nvPr/>
            </p:nvSpPr>
            <p:spPr>
              <a:xfrm>
                <a:off x="226801" y="6580102"/>
                <a:ext cx="1406188" cy="23821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500" b="1" dirty="0" smtClean="0">
                    <a:solidFill>
                      <a:srgbClr val="0070C0"/>
                    </a:solidFill>
                  </a:rPr>
                  <a:t>SOUPHANOUVONG UNIVERSITY</a:t>
                </a:r>
              </a:p>
              <a:p>
                <a:r>
                  <a:rPr lang="en-US" sz="500" b="1" dirty="0" smtClean="0">
                    <a:solidFill>
                      <a:srgbClr val="0070C0"/>
                    </a:solidFill>
                  </a:rPr>
                  <a:t> </a:t>
                </a:r>
                <a:endParaRPr lang="en-US" sz="500" b="1" dirty="0">
                  <a:solidFill>
                    <a:srgbClr val="0070C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185704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WP_31March202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Immagin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8199" y="28024"/>
            <a:ext cx="983013" cy="1053228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-1" y="5896103"/>
            <a:ext cx="8943579" cy="961897"/>
            <a:chOff x="-819055" y="5896103"/>
            <a:chExt cx="9762634" cy="922211"/>
          </a:xfrm>
        </p:grpSpPr>
        <p:pic>
          <p:nvPicPr>
            <p:cNvPr id="7" name="Immagin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04968" y="6176963"/>
              <a:ext cx="2438611" cy="408467"/>
            </a:xfrm>
            <a:prstGeom prst="rect">
              <a:avLst/>
            </a:prstGeom>
          </p:spPr>
        </p:pic>
        <p:grpSp>
          <p:nvGrpSpPr>
            <p:cNvPr id="8" name="Group 7"/>
            <p:cNvGrpSpPr/>
            <p:nvPr/>
          </p:nvGrpSpPr>
          <p:grpSpPr>
            <a:xfrm>
              <a:off x="-819055" y="5896103"/>
              <a:ext cx="1406188" cy="922211"/>
              <a:chOff x="226801" y="5896103"/>
              <a:chExt cx="1406188" cy="922211"/>
            </a:xfrm>
          </p:grpSpPr>
          <p:pic>
            <p:nvPicPr>
              <p:cNvPr id="9" name="Picture 8" descr="logo_su_1.pdf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0334" y="5896103"/>
                <a:ext cx="669771" cy="740793"/>
              </a:xfrm>
              <a:prstGeom prst="rect">
                <a:avLst/>
              </a:prstGeom>
            </p:spPr>
          </p:pic>
          <p:sp>
            <p:nvSpPr>
              <p:cNvPr id="10" name="Sottotitolo 4"/>
              <p:cNvSpPr txBox="1">
                <a:spLocks/>
              </p:cNvSpPr>
              <p:nvPr/>
            </p:nvSpPr>
            <p:spPr>
              <a:xfrm>
                <a:off x="226801" y="6580102"/>
                <a:ext cx="1406188" cy="23821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500" b="1" dirty="0" smtClean="0">
                    <a:solidFill>
                      <a:srgbClr val="0070C0"/>
                    </a:solidFill>
                  </a:rPr>
                  <a:t>SOUPHANOUVONG UNIVERSITY</a:t>
                </a:r>
              </a:p>
              <a:p>
                <a:r>
                  <a:rPr lang="en-US" sz="500" b="1" dirty="0" smtClean="0">
                    <a:solidFill>
                      <a:srgbClr val="0070C0"/>
                    </a:solidFill>
                  </a:rPr>
                  <a:t> </a:t>
                </a:r>
                <a:endParaRPr lang="en-US" sz="500" b="1" dirty="0">
                  <a:solidFill>
                    <a:srgbClr val="0070C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410335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WP_31March202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Immagin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8199" y="28024"/>
            <a:ext cx="983013" cy="1053228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" y="5896103"/>
            <a:ext cx="8943578" cy="961897"/>
            <a:chOff x="-819055" y="5896103"/>
            <a:chExt cx="9762634" cy="922211"/>
          </a:xfrm>
        </p:grpSpPr>
        <p:pic>
          <p:nvPicPr>
            <p:cNvPr id="7" name="Immagin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04968" y="6176963"/>
              <a:ext cx="2438611" cy="408467"/>
            </a:xfrm>
            <a:prstGeom prst="rect">
              <a:avLst/>
            </a:prstGeom>
          </p:spPr>
        </p:pic>
        <p:grpSp>
          <p:nvGrpSpPr>
            <p:cNvPr id="8" name="Group 7"/>
            <p:cNvGrpSpPr/>
            <p:nvPr/>
          </p:nvGrpSpPr>
          <p:grpSpPr>
            <a:xfrm>
              <a:off x="-819055" y="5896103"/>
              <a:ext cx="1406188" cy="922211"/>
              <a:chOff x="226801" y="5896103"/>
              <a:chExt cx="1406188" cy="922211"/>
            </a:xfrm>
          </p:grpSpPr>
          <p:pic>
            <p:nvPicPr>
              <p:cNvPr id="9" name="Picture 8" descr="logo_su_1.pdf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0334" y="5896103"/>
                <a:ext cx="669771" cy="740793"/>
              </a:xfrm>
              <a:prstGeom prst="rect">
                <a:avLst/>
              </a:prstGeom>
            </p:spPr>
          </p:pic>
          <p:sp>
            <p:nvSpPr>
              <p:cNvPr id="10" name="Sottotitolo 4"/>
              <p:cNvSpPr txBox="1">
                <a:spLocks/>
              </p:cNvSpPr>
              <p:nvPr/>
            </p:nvSpPr>
            <p:spPr>
              <a:xfrm>
                <a:off x="226801" y="6580102"/>
                <a:ext cx="1406188" cy="23821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500" b="1" dirty="0" smtClean="0">
                    <a:solidFill>
                      <a:srgbClr val="0070C0"/>
                    </a:solidFill>
                  </a:rPr>
                  <a:t>SOUPHANOUVONG UNIVERSITY</a:t>
                </a:r>
              </a:p>
              <a:p>
                <a:r>
                  <a:rPr lang="en-US" sz="500" b="1" dirty="0" smtClean="0">
                    <a:solidFill>
                      <a:srgbClr val="0070C0"/>
                    </a:solidFill>
                  </a:rPr>
                  <a:t> </a:t>
                </a:r>
                <a:endParaRPr lang="en-US" sz="500" b="1" dirty="0">
                  <a:solidFill>
                    <a:srgbClr val="0070C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6135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WP_31March202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889546" cy="6858000"/>
          </a:xfrm>
          <a:prstGeom prst="rect">
            <a:avLst/>
          </a:prstGeom>
        </p:spPr>
      </p:pic>
      <p:pic>
        <p:nvPicPr>
          <p:cNvPr id="5" name="Immagin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8199" y="28024"/>
            <a:ext cx="983013" cy="1053228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-168080" y="5896103"/>
            <a:ext cx="9111659" cy="961897"/>
            <a:chOff x="-1088012" y="5896103"/>
            <a:chExt cx="10031591" cy="922211"/>
          </a:xfrm>
        </p:grpSpPr>
        <p:pic>
          <p:nvPicPr>
            <p:cNvPr id="7" name="Immagin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04968" y="6176963"/>
              <a:ext cx="2438611" cy="408467"/>
            </a:xfrm>
            <a:prstGeom prst="rect">
              <a:avLst/>
            </a:prstGeom>
          </p:spPr>
        </p:pic>
        <p:grpSp>
          <p:nvGrpSpPr>
            <p:cNvPr id="8" name="Group 7"/>
            <p:cNvGrpSpPr/>
            <p:nvPr/>
          </p:nvGrpSpPr>
          <p:grpSpPr>
            <a:xfrm>
              <a:off x="-1088012" y="5896103"/>
              <a:ext cx="1406188" cy="922211"/>
              <a:chOff x="-42156" y="5896103"/>
              <a:chExt cx="1406188" cy="922211"/>
            </a:xfrm>
          </p:grpSpPr>
          <p:pic>
            <p:nvPicPr>
              <p:cNvPr id="9" name="Picture 8" descr="logo_su_1.pdf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4135" y="5896103"/>
                <a:ext cx="669771" cy="740793"/>
              </a:xfrm>
              <a:prstGeom prst="rect">
                <a:avLst/>
              </a:prstGeom>
            </p:spPr>
          </p:pic>
          <p:sp>
            <p:nvSpPr>
              <p:cNvPr id="10" name="Sottotitolo 4"/>
              <p:cNvSpPr txBox="1">
                <a:spLocks/>
              </p:cNvSpPr>
              <p:nvPr/>
            </p:nvSpPr>
            <p:spPr>
              <a:xfrm>
                <a:off x="-42156" y="6580102"/>
                <a:ext cx="1406188" cy="23821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500" b="1" dirty="0" smtClean="0">
                    <a:solidFill>
                      <a:srgbClr val="0070C0"/>
                    </a:solidFill>
                  </a:rPr>
                  <a:t>SOUPHANOUVONG UNIVERSITY</a:t>
                </a:r>
              </a:p>
              <a:p>
                <a:r>
                  <a:rPr lang="en-US" sz="500" b="1" dirty="0" smtClean="0">
                    <a:solidFill>
                      <a:srgbClr val="0070C0"/>
                    </a:solidFill>
                  </a:rPr>
                  <a:t> </a:t>
                </a:r>
                <a:endParaRPr lang="en-US" sz="500" b="1" dirty="0">
                  <a:solidFill>
                    <a:srgbClr val="0070C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47016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WP_31March202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366632" cy="6858000"/>
          </a:xfrm>
          <a:prstGeom prst="rect">
            <a:avLst/>
          </a:prstGeom>
        </p:spPr>
      </p:pic>
      <p:pic>
        <p:nvPicPr>
          <p:cNvPr id="5" name="Immagin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8199" y="28024"/>
            <a:ext cx="983013" cy="1053228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-1" y="5896103"/>
            <a:ext cx="8943579" cy="961897"/>
            <a:chOff x="-819055" y="5896103"/>
            <a:chExt cx="9762634" cy="922211"/>
          </a:xfrm>
        </p:grpSpPr>
        <p:pic>
          <p:nvPicPr>
            <p:cNvPr id="7" name="Immagin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04968" y="6176963"/>
              <a:ext cx="2438611" cy="408467"/>
            </a:xfrm>
            <a:prstGeom prst="rect">
              <a:avLst/>
            </a:prstGeom>
          </p:spPr>
        </p:pic>
        <p:grpSp>
          <p:nvGrpSpPr>
            <p:cNvPr id="8" name="Group 7"/>
            <p:cNvGrpSpPr/>
            <p:nvPr/>
          </p:nvGrpSpPr>
          <p:grpSpPr>
            <a:xfrm>
              <a:off x="-819055" y="5896103"/>
              <a:ext cx="1406188" cy="922211"/>
              <a:chOff x="226801" y="5896103"/>
              <a:chExt cx="1406188" cy="922211"/>
            </a:xfrm>
          </p:grpSpPr>
          <p:pic>
            <p:nvPicPr>
              <p:cNvPr id="9" name="Picture 8" descr="logo_su_1.pdf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0334" y="5896103"/>
                <a:ext cx="669771" cy="740793"/>
              </a:xfrm>
              <a:prstGeom prst="rect">
                <a:avLst/>
              </a:prstGeom>
            </p:spPr>
          </p:pic>
          <p:sp>
            <p:nvSpPr>
              <p:cNvPr id="10" name="Sottotitolo 4"/>
              <p:cNvSpPr txBox="1">
                <a:spLocks/>
              </p:cNvSpPr>
              <p:nvPr/>
            </p:nvSpPr>
            <p:spPr>
              <a:xfrm>
                <a:off x="226801" y="6580102"/>
                <a:ext cx="1406188" cy="23821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500" b="1" dirty="0" smtClean="0">
                    <a:solidFill>
                      <a:srgbClr val="0070C0"/>
                    </a:solidFill>
                  </a:rPr>
                  <a:t>SOUPHANOUVONG UNIVERSITY</a:t>
                </a:r>
              </a:p>
              <a:p>
                <a:r>
                  <a:rPr lang="en-US" sz="500" b="1" dirty="0" smtClean="0">
                    <a:solidFill>
                      <a:srgbClr val="0070C0"/>
                    </a:solidFill>
                  </a:rPr>
                  <a:t> </a:t>
                </a:r>
                <a:endParaRPr lang="en-US" sz="500" b="1" dirty="0">
                  <a:solidFill>
                    <a:srgbClr val="0070C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136249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WP_31March202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422658" cy="6858000"/>
          </a:xfrm>
          <a:prstGeom prst="rect">
            <a:avLst/>
          </a:prstGeom>
        </p:spPr>
      </p:pic>
      <p:pic>
        <p:nvPicPr>
          <p:cNvPr id="6" name="Immagin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8199" y="28024"/>
            <a:ext cx="983013" cy="1053228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0" y="5896103"/>
            <a:ext cx="8943579" cy="961897"/>
            <a:chOff x="-819055" y="5896103"/>
            <a:chExt cx="9762634" cy="922211"/>
          </a:xfrm>
        </p:grpSpPr>
        <p:pic>
          <p:nvPicPr>
            <p:cNvPr id="8" name="Immagin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04968" y="6176963"/>
              <a:ext cx="2438611" cy="408467"/>
            </a:xfrm>
            <a:prstGeom prst="rect">
              <a:avLst/>
            </a:prstGeom>
          </p:spPr>
        </p:pic>
        <p:grpSp>
          <p:nvGrpSpPr>
            <p:cNvPr id="9" name="Group 8"/>
            <p:cNvGrpSpPr/>
            <p:nvPr/>
          </p:nvGrpSpPr>
          <p:grpSpPr>
            <a:xfrm>
              <a:off x="-819055" y="5896103"/>
              <a:ext cx="1406188" cy="922211"/>
              <a:chOff x="226801" y="5896103"/>
              <a:chExt cx="1406188" cy="922211"/>
            </a:xfrm>
          </p:grpSpPr>
          <p:pic>
            <p:nvPicPr>
              <p:cNvPr id="10" name="Picture 9" descr="logo_su_1.pdf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0334" y="5896103"/>
                <a:ext cx="669771" cy="740793"/>
              </a:xfrm>
              <a:prstGeom prst="rect">
                <a:avLst/>
              </a:prstGeom>
            </p:spPr>
          </p:pic>
          <p:sp>
            <p:nvSpPr>
              <p:cNvPr id="11" name="Sottotitolo 4"/>
              <p:cNvSpPr txBox="1">
                <a:spLocks/>
              </p:cNvSpPr>
              <p:nvPr/>
            </p:nvSpPr>
            <p:spPr>
              <a:xfrm>
                <a:off x="226801" y="6580102"/>
                <a:ext cx="1406188" cy="23821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500" b="1" dirty="0" smtClean="0">
                    <a:solidFill>
                      <a:srgbClr val="0070C0"/>
                    </a:solidFill>
                  </a:rPr>
                  <a:t>SOUPHANOUVONG UNIVERSITY</a:t>
                </a:r>
              </a:p>
              <a:p>
                <a:r>
                  <a:rPr lang="en-US" sz="500" b="1" dirty="0" smtClean="0">
                    <a:solidFill>
                      <a:srgbClr val="0070C0"/>
                    </a:solidFill>
                  </a:rPr>
                  <a:t> </a:t>
                </a:r>
                <a:endParaRPr lang="en-US" sz="500" b="1" dirty="0">
                  <a:solidFill>
                    <a:srgbClr val="0070C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964678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WP_31March202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347956" cy="6858000"/>
          </a:xfrm>
          <a:prstGeom prst="rect">
            <a:avLst/>
          </a:prstGeom>
        </p:spPr>
      </p:pic>
      <p:pic>
        <p:nvPicPr>
          <p:cNvPr id="5" name="Immagin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8199" y="28024"/>
            <a:ext cx="983013" cy="1053228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-1" y="5896103"/>
            <a:ext cx="8943579" cy="961897"/>
            <a:chOff x="-819055" y="5896103"/>
            <a:chExt cx="9762634" cy="922211"/>
          </a:xfrm>
        </p:grpSpPr>
        <p:pic>
          <p:nvPicPr>
            <p:cNvPr id="7" name="Immagin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04968" y="6176963"/>
              <a:ext cx="2438611" cy="408467"/>
            </a:xfrm>
            <a:prstGeom prst="rect">
              <a:avLst/>
            </a:prstGeom>
          </p:spPr>
        </p:pic>
        <p:grpSp>
          <p:nvGrpSpPr>
            <p:cNvPr id="8" name="Group 7"/>
            <p:cNvGrpSpPr/>
            <p:nvPr/>
          </p:nvGrpSpPr>
          <p:grpSpPr>
            <a:xfrm>
              <a:off x="-819055" y="5896103"/>
              <a:ext cx="1406188" cy="922211"/>
              <a:chOff x="226801" y="5896103"/>
              <a:chExt cx="1406188" cy="922211"/>
            </a:xfrm>
          </p:grpSpPr>
          <p:pic>
            <p:nvPicPr>
              <p:cNvPr id="9" name="Picture 8" descr="logo_su_1.pdf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0334" y="5896103"/>
                <a:ext cx="669771" cy="740793"/>
              </a:xfrm>
              <a:prstGeom prst="rect">
                <a:avLst/>
              </a:prstGeom>
            </p:spPr>
          </p:pic>
          <p:sp>
            <p:nvSpPr>
              <p:cNvPr id="10" name="Sottotitolo 4"/>
              <p:cNvSpPr txBox="1">
                <a:spLocks/>
              </p:cNvSpPr>
              <p:nvPr/>
            </p:nvSpPr>
            <p:spPr>
              <a:xfrm>
                <a:off x="226801" y="6580102"/>
                <a:ext cx="1406188" cy="23821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500" b="1" dirty="0" smtClean="0">
                    <a:solidFill>
                      <a:srgbClr val="0070C0"/>
                    </a:solidFill>
                  </a:rPr>
                  <a:t>SOUPHANOUVONG UNIVERSITY</a:t>
                </a:r>
              </a:p>
              <a:p>
                <a:r>
                  <a:rPr lang="en-US" sz="500" b="1" dirty="0" smtClean="0">
                    <a:solidFill>
                      <a:srgbClr val="0070C0"/>
                    </a:solidFill>
                  </a:rPr>
                  <a:t> </a:t>
                </a:r>
                <a:endParaRPr lang="en-US" sz="500" b="1" dirty="0">
                  <a:solidFill>
                    <a:srgbClr val="0070C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806456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0" y="0"/>
            <a:ext cx="7495674" cy="115252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solidFill>
                <a:srgbClr val="0E00C8"/>
              </a:solidFill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xmlns="" id="{A58235CC-0D6B-47D5-BDEE-B039C0EB47AC}"/>
              </a:ext>
            </a:extLst>
          </p:cNvPr>
          <p:cNvSpPr txBox="1"/>
          <p:nvPr/>
        </p:nvSpPr>
        <p:spPr>
          <a:xfrm>
            <a:off x="468923" y="1182250"/>
            <a:ext cx="7777529" cy="4450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/>
              <a:buChar char="•"/>
            </a:pPr>
            <a:r>
              <a:rPr lang="en-US" sz="3200" dirty="0"/>
              <a:t>Types of calls and financial opportunities </a:t>
            </a:r>
          </a:p>
          <a:p>
            <a:pPr marL="342900" indent="-342900" algn="just">
              <a:lnSpc>
                <a:spcPct val="150000"/>
              </a:lnSpc>
              <a:buFont typeface="Arial"/>
              <a:buChar char="•"/>
            </a:pPr>
            <a:r>
              <a:rPr lang="en-US" sz="3200" dirty="0" smtClean="0"/>
              <a:t>The </a:t>
            </a:r>
            <a:r>
              <a:rPr lang="en-US" sz="3200" dirty="0"/>
              <a:t>main features and documents of a call for proposal </a:t>
            </a:r>
          </a:p>
          <a:p>
            <a:pPr marL="342900" indent="-342900" algn="just">
              <a:lnSpc>
                <a:spcPct val="150000"/>
              </a:lnSpc>
              <a:buFont typeface="Arial"/>
              <a:buChar char="•"/>
            </a:pPr>
            <a:r>
              <a:rPr lang="en-US" sz="3200" dirty="0" smtClean="0"/>
              <a:t>The </a:t>
            </a:r>
            <a:r>
              <a:rPr lang="en-US" sz="3200" dirty="0"/>
              <a:t>structure of a guide for applicant </a:t>
            </a:r>
          </a:p>
          <a:p>
            <a:pPr algn="just">
              <a:lnSpc>
                <a:spcPct val="140000"/>
              </a:lnSpc>
            </a:pPr>
            <a:endParaRPr lang="en-GB" sz="2400" dirty="0"/>
          </a:p>
          <a:p>
            <a:pPr algn="just">
              <a:lnSpc>
                <a:spcPct val="140000"/>
              </a:lnSpc>
            </a:pPr>
            <a:endParaRPr lang="en-GB" sz="2400" dirty="0"/>
          </a:p>
          <a:p>
            <a:pPr algn="just">
              <a:lnSpc>
                <a:spcPct val="140000"/>
              </a:lnSpc>
            </a:pPr>
            <a:endParaRPr lang="en-GB" dirty="0"/>
          </a:p>
        </p:txBody>
      </p:sp>
      <p:pic>
        <p:nvPicPr>
          <p:cNvPr id="9" name="Picture 8" descr="logo_su_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34" y="5896103"/>
            <a:ext cx="669771" cy="740793"/>
          </a:xfrm>
          <a:prstGeom prst="rect">
            <a:avLst/>
          </a:prstGeom>
        </p:spPr>
      </p:pic>
      <p:sp>
        <p:nvSpPr>
          <p:cNvPr id="10" name="Sottotitolo 4"/>
          <p:cNvSpPr txBox="1">
            <a:spLocks/>
          </p:cNvSpPr>
          <p:nvPr/>
        </p:nvSpPr>
        <p:spPr>
          <a:xfrm>
            <a:off x="226801" y="6580102"/>
            <a:ext cx="1406188" cy="2382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00" b="1" dirty="0" smtClean="0">
                <a:solidFill>
                  <a:srgbClr val="0070C0"/>
                </a:solidFill>
              </a:rPr>
              <a:t>SOUPHANOUVONG UNIVERSITY</a:t>
            </a:r>
          </a:p>
          <a:p>
            <a:r>
              <a:rPr lang="en-US" sz="500" b="1" dirty="0" smtClean="0">
                <a:solidFill>
                  <a:srgbClr val="0070C0"/>
                </a:solidFill>
              </a:rPr>
              <a:t> </a:t>
            </a:r>
            <a:endParaRPr lang="en-US" sz="500" b="1" dirty="0">
              <a:solidFill>
                <a:srgbClr val="0070C0"/>
              </a:solidFill>
            </a:endParaRPr>
          </a:p>
        </p:txBody>
      </p:sp>
      <p:pic>
        <p:nvPicPr>
          <p:cNvPr id="4" name="Picture 3" descr="WP_31March202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7168" y="0"/>
            <a:ext cx="9144000" cy="6858000"/>
          </a:xfrm>
          <a:prstGeom prst="rect">
            <a:avLst/>
          </a:prstGeom>
        </p:spPr>
      </p:pic>
      <p:pic>
        <p:nvPicPr>
          <p:cNvPr id="11" name="Immagin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18199" y="28024"/>
            <a:ext cx="983013" cy="1053228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-819055" y="5896103"/>
            <a:ext cx="9762634" cy="922211"/>
            <a:chOff x="-819055" y="5896103"/>
            <a:chExt cx="9762634" cy="922211"/>
          </a:xfrm>
        </p:grpSpPr>
        <p:pic>
          <p:nvPicPr>
            <p:cNvPr id="16" name="Immagine 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504968" y="6176963"/>
              <a:ext cx="2438611" cy="408467"/>
            </a:xfrm>
            <a:prstGeom prst="rect">
              <a:avLst/>
            </a:prstGeom>
          </p:spPr>
        </p:pic>
        <p:grpSp>
          <p:nvGrpSpPr>
            <p:cNvPr id="17" name="Group 16"/>
            <p:cNvGrpSpPr/>
            <p:nvPr/>
          </p:nvGrpSpPr>
          <p:grpSpPr>
            <a:xfrm>
              <a:off x="-819055" y="5896103"/>
              <a:ext cx="1406188" cy="922211"/>
              <a:chOff x="226801" y="5896103"/>
              <a:chExt cx="1406188" cy="922211"/>
            </a:xfrm>
          </p:grpSpPr>
          <p:pic>
            <p:nvPicPr>
              <p:cNvPr id="18" name="Picture 17" descr="logo_su_1.pdf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0334" y="5896103"/>
                <a:ext cx="669771" cy="740793"/>
              </a:xfrm>
              <a:prstGeom prst="rect">
                <a:avLst/>
              </a:prstGeom>
            </p:spPr>
          </p:pic>
          <p:sp>
            <p:nvSpPr>
              <p:cNvPr id="19" name="Sottotitolo 4"/>
              <p:cNvSpPr txBox="1">
                <a:spLocks/>
              </p:cNvSpPr>
              <p:nvPr/>
            </p:nvSpPr>
            <p:spPr>
              <a:xfrm>
                <a:off x="226801" y="6580102"/>
                <a:ext cx="1406188" cy="23821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500" b="1" dirty="0" smtClean="0">
                    <a:solidFill>
                      <a:srgbClr val="0070C0"/>
                    </a:solidFill>
                  </a:rPr>
                  <a:t>SOUPHANOUVONG UNIVERSITY</a:t>
                </a:r>
              </a:p>
              <a:p>
                <a:r>
                  <a:rPr lang="en-US" sz="500" b="1" dirty="0" smtClean="0">
                    <a:solidFill>
                      <a:srgbClr val="0070C0"/>
                    </a:solidFill>
                  </a:rPr>
                  <a:t> </a:t>
                </a:r>
                <a:endParaRPr lang="en-US" sz="500" b="1" dirty="0">
                  <a:solidFill>
                    <a:srgbClr val="0070C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096942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4968" y="6176963"/>
            <a:ext cx="2438611" cy="408467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1140" y="156307"/>
            <a:ext cx="983013" cy="1053228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xmlns="" id="{A58235CC-0D6B-47D5-BDEE-B039C0EB47AC}"/>
              </a:ext>
            </a:extLst>
          </p:cNvPr>
          <p:cNvSpPr txBox="1"/>
          <p:nvPr/>
        </p:nvSpPr>
        <p:spPr>
          <a:xfrm>
            <a:off x="438975" y="3448277"/>
            <a:ext cx="8073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Thank You for Your </a:t>
            </a:r>
            <a:r>
              <a:rPr lang="en-GB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</a:t>
            </a:r>
            <a:r>
              <a:rPr lang="en-GB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ttention</a:t>
            </a:r>
            <a:endParaRPr lang="en-GB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" name="Picture 1" descr="logo_su_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376" y="445371"/>
            <a:ext cx="3043659" cy="283806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25772" y="3079842"/>
            <a:ext cx="30582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/>
              <a:t>Souphanouvong</a:t>
            </a:r>
            <a:r>
              <a:rPr lang="en-US" sz="2000" b="1" dirty="0" smtClean="0"/>
              <a:t> University</a:t>
            </a:r>
            <a:endParaRPr lang="en-US" sz="2000" b="1" dirty="0"/>
          </a:p>
        </p:txBody>
      </p:sp>
      <p:pic>
        <p:nvPicPr>
          <p:cNvPr id="9" name="Picture 8" descr="logo_su_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642" y="5837488"/>
            <a:ext cx="669771" cy="740793"/>
          </a:xfrm>
          <a:prstGeom prst="rect">
            <a:avLst/>
          </a:prstGeom>
        </p:spPr>
      </p:pic>
      <p:sp>
        <p:nvSpPr>
          <p:cNvPr id="11" name="Sottotitolo 4"/>
          <p:cNvSpPr txBox="1">
            <a:spLocks/>
          </p:cNvSpPr>
          <p:nvPr/>
        </p:nvSpPr>
        <p:spPr>
          <a:xfrm>
            <a:off x="137350" y="6580712"/>
            <a:ext cx="1406188" cy="2382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00" b="1" dirty="0" smtClean="0">
                <a:solidFill>
                  <a:srgbClr val="0070C0"/>
                </a:solidFill>
              </a:rPr>
              <a:t>SOUPHANOUVONG UNIVERSITY</a:t>
            </a:r>
          </a:p>
          <a:p>
            <a:r>
              <a:rPr lang="en-US" sz="500" b="1" dirty="0" smtClean="0">
                <a:solidFill>
                  <a:srgbClr val="0070C0"/>
                </a:solidFill>
              </a:rPr>
              <a:t> </a:t>
            </a:r>
            <a:endParaRPr lang="en-US" sz="500" b="1" dirty="0">
              <a:solidFill>
                <a:srgbClr val="0070C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959236" y="4217796"/>
            <a:ext cx="4678459" cy="923330"/>
          </a:xfrm>
          <a:prstGeom prst="rect">
            <a:avLst/>
          </a:prstGeom>
          <a:ln/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A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Any Questions?</a:t>
            </a:r>
            <a:endParaRPr lang="en-A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66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533022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520" y="1354312"/>
            <a:ext cx="8248830" cy="460721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Arial"/>
              <a:buChar char="•"/>
            </a:pPr>
            <a:r>
              <a:rPr lang="en-US" sz="3200" dirty="0" smtClean="0"/>
              <a:t>Call for proposal</a:t>
            </a:r>
          </a:p>
          <a:p>
            <a:pPr>
              <a:lnSpc>
                <a:spcPct val="150000"/>
              </a:lnSpc>
              <a:buFont typeface="Arial"/>
              <a:buChar char="•"/>
            </a:pPr>
            <a:r>
              <a:rPr lang="en-US" sz="3200" dirty="0" smtClean="0"/>
              <a:t>Call for individual scholarship and fellowship</a:t>
            </a:r>
          </a:p>
          <a:p>
            <a:pPr>
              <a:lnSpc>
                <a:spcPct val="150000"/>
              </a:lnSpc>
              <a:buFont typeface="Arial"/>
              <a:buChar char="•"/>
            </a:pPr>
            <a:r>
              <a:rPr lang="en-US" sz="3200" dirty="0" smtClean="0"/>
              <a:t>Call for tenders</a:t>
            </a:r>
          </a:p>
          <a:p>
            <a:pPr>
              <a:lnSpc>
                <a:spcPct val="150000"/>
              </a:lnSpc>
              <a:buFont typeface="Arial"/>
              <a:buChar char="•"/>
            </a:pPr>
            <a:r>
              <a:rPr lang="en-US" sz="3200" dirty="0" smtClean="0"/>
              <a:t>Technical cooperation schemes</a:t>
            </a:r>
          </a:p>
        </p:txBody>
      </p:sp>
      <p:sp>
        <p:nvSpPr>
          <p:cNvPr id="4" name="Rettangolo 2"/>
          <p:cNvSpPr>
            <a:spLocks noGrp="1"/>
          </p:cNvSpPr>
          <p:nvPr>
            <p:ph type="title"/>
          </p:nvPr>
        </p:nvSpPr>
        <p:spPr>
          <a:xfrm>
            <a:off x="64242" y="82887"/>
            <a:ext cx="7555105" cy="124990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dirty="0" smtClean="0">
                <a:solidFill>
                  <a:srgbClr val="3366FF"/>
                </a:solidFill>
              </a:rPr>
              <a:t>Types of Call And Opportunities </a:t>
            </a:r>
            <a:endParaRPr lang="en-US" dirty="0">
              <a:solidFill>
                <a:srgbClr val="3366FF"/>
              </a:solidFill>
            </a:endParaRPr>
          </a:p>
        </p:txBody>
      </p:sp>
      <p:pic>
        <p:nvPicPr>
          <p:cNvPr id="6" name="Immagin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0987" y="28024"/>
            <a:ext cx="983013" cy="1053228"/>
          </a:xfrm>
          <a:prstGeom prst="rect">
            <a:avLst/>
          </a:prstGeom>
        </p:spPr>
      </p:pic>
      <p:pic>
        <p:nvPicPr>
          <p:cNvPr id="2" name="Picture 1" descr="WP_31March202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-34663" y="5896103"/>
            <a:ext cx="8998911" cy="922211"/>
            <a:chOff x="-819055" y="5896103"/>
            <a:chExt cx="9762634" cy="922211"/>
          </a:xfrm>
        </p:grpSpPr>
        <p:pic>
          <p:nvPicPr>
            <p:cNvPr id="16" name="Immagine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504968" y="6176963"/>
              <a:ext cx="2438611" cy="408467"/>
            </a:xfrm>
            <a:prstGeom prst="rect">
              <a:avLst/>
            </a:prstGeom>
          </p:spPr>
        </p:pic>
        <p:grpSp>
          <p:nvGrpSpPr>
            <p:cNvPr id="17" name="Group 16"/>
            <p:cNvGrpSpPr/>
            <p:nvPr/>
          </p:nvGrpSpPr>
          <p:grpSpPr>
            <a:xfrm>
              <a:off x="-819055" y="5896103"/>
              <a:ext cx="1406188" cy="922211"/>
              <a:chOff x="226801" y="5896103"/>
              <a:chExt cx="1406188" cy="922211"/>
            </a:xfrm>
          </p:grpSpPr>
          <p:pic>
            <p:nvPicPr>
              <p:cNvPr id="18" name="Picture 17" descr="logo_su_1.pdf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0334" y="5896103"/>
                <a:ext cx="669771" cy="740793"/>
              </a:xfrm>
              <a:prstGeom prst="rect">
                <a:avLst/>
              </a:prstGeom>
            </p:spPr>
          </p:pic>
          <p:sp>
            <p:nvSpPr>
              <p:cNvPr id="19" name="Sottotitolo 4"/>
              <p:cNvSpPr txBox="1">
                <a:spLocks/>
              </p:cNvSpPr>
              <p:nvPr/>
            </p:nvSpPr>
            <p:spPr>
              <a:xfrm>
                <a:off x="226801" y="6580102"/>
                <a:ext cx="1406188" cy="23821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500" b="1" dirty="0" smtClean="0">
                    <a:solidFill>
                      <a:srgbClr val="0070C0"/>
                    </a:solidFill>
                  </a:rPr>
                  <a:t>SOUPHANOUVONG UNIVERSITY</a:t>
                </a:r>
              </a:p>
              <a:p>
                <a:r>
                  <a:rPr lang="en-US" sz="500" b="1" dirty="0" smtClean="0">
                    <a:solidFill>
                      <a:srgbClr val="0070C0"/>
                    </a:solidFill>
                  </a:rPr>
                  <a:t> </a:t>
                </a:r>
                <a:endParaRPr lang="en-US" sz="500" b="1" dirty="0">
                  <a:solidFill>
                    <a:srgbClr val="0070C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233231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2"/>
          <p:cNvSpPr>
            <a:spLocks noGrp="1"/>
          </p:cNvSpPr>
          <p:nvPr>
            <p:ph type="title"/>
          </p:nvPr>
        </p:nvSpPr>
        <p:spPr>
          <a:xfrm>
            <a:off x="64242" y="82887"/>
            <a:ext cx="8085598" cy="124990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r>
              <a:rPr lang="en-US" dirty="0">
                <a:solidFill>
                  <a:srgbClr val="3366FF"/>
                </a:solidFill>
              </a:rPr>
              <a:t>Main documents of a call </a:t>
            </a:r>
          </a:p>
        </p:txBody>
      </p:sp>
      <p:pic>
        <p:nvPicPr>
          <p:cNvPr id="6" name="Immagin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0987" y="28024"/>
            <a:ext cx="983013" cy="1053228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282837" y="1382235"/>
            <a:ext cx="3710119" cy="51651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2000" dirty="0" smtClean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82837" y="1457826"/>
            <a:ext cx="8171734" cy="471074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r>
              <a:rPr lang="en-US" b="1" dirty="0"/>
              <a:t>D</a:t>
            </a:r>
            <a:r>
              <a:rPr lang="en-US" b="1" dirty="0" smtClean="0"/>
              <a:t>ocuments </a:t>
            </a:r>
            <a:r>
              <a:rPr lang="en-US" b="1" dirty="0"/>
              <a:t>concerning a call for proposals: </a:t>
            </a:r>
          </a:p>
          <a:p>
            <a:pPr algn="just">
              <a:lnSpc>
                <a:spcPct val="150000"/>
              </a:lnSpc>
              <a:buFont typeface="Arial"/>
              <a:buChar char="•"/>
            </a:pPr>
            <a:r>
              <a:rPr lang="en-US" sz="2600" dirty="0" smtClean="0"/>
              <a:t>Work </a:t>
            </a:r>
            <a:r>
              <a:rPr lang="en-US" sz="2600" dirty="0" err="1"/>
              <a:t>Programme</a:t>
            </a:r>
            <a:r>
              <a:rPr lang="en-US" sz="2600" dirty="0"/>
              <a:t>/Guide for Applicants </a:t>
            </a:r>
          </a:p>
          <a:p>
            <a:pPr algn="just">
              <a:lnSpc>
                <a:spcPct val="150000"/>
              </a:lnSpc>
              <a:buFont typeface="Arial"/>
              <a:buChar char="•"/>
            </a:pPr>
            <a:r>
              <a:rPr lang="en-US" sz="2600" dirty="0" smtClean="0"/>
              <a:t>Application </a:t>
            </a:r>
            <a:r>
              <a:rPr lang="en-US" sz="2600" dirty="0"/>
              <a:t>forms and annexes: concept note/full project description, budget, logical framework matrix (may bee filled </a:t>
            </a:r>
            <a:r>
              <a:rPr lang="en-US" sz="2600" dirty="0" smtClean="0"/>
              <a:t>through </a:t>
            </a:r>
            <a:r>
              <a:rPr lang="en-US" sz="2600" dirty="0"/>
              <a:t>online platforms) </a:t>
            </a:r>
            <a:endParaRPr lang="en-US" sz="2600" dirty="0" smtClean="0"/>
          </a:p>
          <a:p>
            <a:pPr algn="just">
              <a:lnSpc>
                <a:spcPct val="150000"/>
              </a:lnSpc>
              <a:buFont typeface="Arial"/>
              <a:buChar char="•"/>
            </a:pPr>
            <a:r>
              <a:rPr lang="en-US" sz="2600" dirty="0" smtClean="0"/>
              <a:t>Model </a:t>
            </a:r>
            <a:r>
              <a:rPr lang="en-US" sz="2600" dirty="0"/>
              <a:t>grant agreement </a:t>
            </a:r>
            <a:endParaRPr lang="en-US" sz="2600" dirty="0" smtClean="0"/>
          </a:p>
          <a:p>
            <a:pPr algn="just">
              <a:lnSpc>
                <a:spcPct val="150000"/>
              </a:lnSpc>
              <a:buFont typeface="Arial"/>
              <a:buChar char="•"/>
            </a:pPr>
            <a:r>
              <a:rPr lang="en-US" sz="2600" dirty="0" smtClean="0"/>
              <a:t>Other </a:t>
            </a:r>
            <a:r>
              <a:rPr lang="en-US" sz="2600" dirty="0"/>
              <a:t>documents </a:t>
            </a:r>
          </a:p>
          <a:p>
            <a:pPr marL="0" lvl="0" indent="0" algn="just">
              <a:lnSpc>
                <a:spcPct val="110000"/>
              </a:lnSpc>
              <a:buNone/>
            </a:pPr>
            <a:endParaRPr lang="en-AU" sz="2400" dirty="0"/>
          </a:p>
          <a:p>
            <a:pPr marL="0" indent="0" algn="just">
              <a:lnSpc>
                <a:spcPct val="110000"/>
              </a:lnSpc>
              <a:buFont typeface="Arial" panose="020B0604020202020204" pitchFamily="34" charset="0"/>
              <a:buNone/>
            </a:pPr>
            <a:endParaRPr lang="en-US" sz="2000" dirty="0" smtClean="0"/>
          </a:p>
        </p:txBody>
      </p:sp>
      <p:pic>
        <p:nvPicPr>
          <p:cNvPr id="8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4968" y="6176963"/>
            <a:ext cx="2438611" cy="408467"/>
          </a:xfrm>
          <a:prstGeom prst="rect">
            <a:avLst/>
          </a:prstGeom>
        </p:spPr>
      </p:pic>
      <p:pic>
        <p:nvPicPr>
          <p:cNvPr id="10" name="Picture 9" descr="logo_su_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34" y="5896103"/>
            <a:ext cx="669771" cy="740793"/>
          </a:xfrm>
          <a:prstGeom prst="rect">
            <a:avLst/>
          </a:prstGeom>
        </p:spPr>
      </p:pic>
      <p:sp>
        <p:nvSpPr>
          <p:cNvPr id="11" name="Sottotitolo 4"/>
          <p:cNvSpPr txBox="1">
            <a:spLocks/>
          </p:cNvSpPr>
          <p:nvPr/>
        </p:nvSpPr>
        <p:spPr>
          <a:xfrm>
            <a:off x="226801" y="6580102"/>
            <a:ext cx="1406188" cy="2382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00" b="1" dirty="0" smtClean="0">
                <a:solidFill>
                  <a:srgbClr val="0070C0"/>
                </a:solidFill>
              </a:rPr>
              <a:t>SOUPHANOUVONG UNIVERSITY</a:t>
            </a:r>
          </a:p>
          <a:p>
            <a:r>
              <a:rPr lang="en-US" sz="500" b="1" dirty="0" smtClean="0">
                <a:solidFill>
                  <a:srgbClr val="0070C0"/>
                </a:solidFill>
              </a:rPr>
              <a:t> </a:t>
            </a:r>
            <a:endParaRPr lang="en-US" sz="500" b="1" dirty="0">
              <a:solidFill>
                <a:srgbClr val="0070C0"/>
              </a:solidFill>
            </a:endParaRPr>
          </a:p>
        </p:txBody>
      </p:sp>
      <p:pic>
        <p:nvPicPr>
          <p:cNvPr id="2" name="Picture 1" descr="WP_31March2021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-72015" y="5896103"/>
            <a:ext cx="1406188" cy="922211"/>
            <a:chOff x="226801" y="5896103"/>
            <a:chExt cx="1406188" cy="922211"/>
          </a:xfrm>
        </p:grpSpPr>
        <p:pic>
          <p:nvPicPr>
            <p:cNvPr id="13" name="Picture 12" descr="logo_su_1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334" y="5896103"/>
              <a:ext cx="669771" cy="740793"/>
            </a:xfrm>
            <a:prstGeom prst="rect">
              <a:avLst/>
            </a:prstGeom>
          </p:spPr>
        </p:pic>
        <p:sp>
          <p:nvSpPr>
            <p:cNvPr id="14" name="Sottotitolo 4"/>
            <p:cNvSpPr txBox="1">
              <a:spLocks/>
            </p:cNvSpPr>
            <p:nvPr/>
          </p:nvSpPr>
          <p:spPr>
            <a:xfrm>
              <a:off x="226801" y="6580102"/>
              <a:ext cx="1406188" cy="23821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500" b="1" dirty="0" smtClean="0">
                  <a:solidFill>
                    <a:srgbClr val="0070C0"/>
                  </a:solidFill>
                </a:rPr>
                <a:t>SOUPHANOUVONG UNIVERSITY</a:t>
              </a:r>
            </a:p>
            <a:p>
              <a:r>
                <a:rPr lang="en-US" sz="500" b="1" dirty="0" smtClean="0">
                  <a:solidFill>
                    <a:srgbClr val="0070C0"/>
                  </a:solidFill>
                </a:rPr>
                <a:t> </a:t>
              </a:r>
              <a:endParaRPr lang="en-US" sz="500" b="1" dirty="0">
                <a:solidFill>
                  <a:srgbClr val="0070C0"/>
                </a:solidFill>
              </a:endParaRPr>
            </a:p>
          </p:txBody>
        </p:sp>
      </p:grpSp>
      <p:pic>
        <p:nvPicPr>
          <p:cNvPr id="15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6636" y="6329363"/>
            <a:ext cx="2438611" cy="408467"/>
          </a:xfrm>
          <a:prstGeom prst="rect">
            <a:avLst/>
          </a:prstGeom>
        </p:spPr>
      </p:pic>
      <p:pic>
        <p:nvPicPr>
          <p:cNvPr id="17" name="Immagin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8199" y="28024"/>
            <a:ext cx="983013" cy="1053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1886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0" y="1"/>
            <a:ext cx="7495674" cy="10458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b="1" dirty="0">
              <a:solidFill>
                <a:srgbClr val="3366FF"/>
              </a:solidFill>
            </a:endParaRPr>
          </a:p>
        </p:txBody>
      </p:sp>
      <p:sp>
        <p:nvSpPr>
          <p:cNvPr id="2" name="CasellaDiTesto 7"/>
          <p:cNvSpPr txBox="1">
            <a:spLocks noChangeArrowheads="1"/>
          </p:cNvSpPr>
          <p:nvPr/>
        </p:nvSpPr>
        <p:spPr bwMode="auto">
          <a:xfrm>
            <a:off x="182880" y="141604"/>
            <a:ext cx="6121400" cy="713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sz="4400" dirty="0">
                <a:solidFill>
                  <a:srgbClr val="3366FF"/>
                </a:solidFill>
              </a:rPr>
              <a:t>Guide for applicants 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4968" y="6176963"/>
            <a:ext cx="2438611" cy="408467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0987" y="28024"/>
            <a:ext cx="983013" cy="1053228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xmlns="" id="{A58235CC-0D6B-47D5-BDEE-B039C0EB47AC}"/>
              </a:ext>
            </a:extLst>
          </p:cNvPr>
          <p:cNvSpPr txBox="1"/>
          <p:nvPr/>
        </p:nvSpPr>
        <p:spPr>
          <a:xfrm>
            <a:off x="472059" y="1048312"/>
            <a:ext cx="8014529" cy="52322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Guide for applicants/guidelines/call instructions </a:t>
            </a:r>
          </a:p>
        </p:txBody>
      </p:sp>
      <p:pic>
        <p:nvPicPr>
          <p:cNvPr id="10" name="Picture 9" descr="logo_su_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34" y="5896103"/>
            <a:ext cx="669771" cy="740793"/>
          </a:xfrm>
          <a:prstGeom prst="rect">
            <a:avLst/>
          </a:prstGeom>
        </p:spPr>
      </p:pic>
      <p:sp>
        <p:nvSpPr>
          <p:cNvPr id="11" name="Sottotitolo 4"/>
          <p:cNvSpPr txBox="1">
            <a:spLocks/>
          </p:cNvSpPr>
          <p:nvPr/>
        </p:nvSpPr>
        <p:spPr>
          <a:xfrm>
            <a:off x="226801" y="6580102"/>
            <a:ext cx="1406188" cy="2382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00" b="1" dirty="0" smtClean="0">
                <a:solidFill>
                  <a:srgbClr val="0070C0"/>
                </a:solidFill>
              </a:rPr>
              <a:t>SOUPHANOUVONG UNIVERSITY</a:t>
            </a:r>
          </a:p>
          <a:p>
            <a:r>
              <a:rPr lang="en-US" sz="500" b="1" dirty="0" smtClean="0">
                <a:solidFill>
                  <a:srgbClr val="0070C0"/>
                </a:solidFill>
              </a:rPr>
              <a:t> </a:t>
            </a:r>
            <a:endParaRPr lang="en-US" sz="500" b="1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8119" y="1568833"/>
            <a:ext cx="3974351" cy="449353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 algn="just">
              <a:buFont typeface="Arial"/>
              <a:buChar char="•"/>
            </a:pPr>
            <a:r>
              <a:rPr lang="en-US" sz="2200" dirty="0" smtClean="0"/>
              <a:t>Background/policy context</a:t>
            </a:r>
          </a:p>
          <a:p>
            <a:pPr marL="285750" indent="-285750" algn="just">
              <a:buFont typeface="Arial"/>
              <a:buChar char="•"/>
            </a:pPr>
            <a:r>
              <a:rPr lang="en-US" sz="2200" dirty="0"/>
              <a:t>Objectives of the </a:t>
            </a:r>
            <a:r>
              <a:rPr lang="en-US" sz="2200" dirty="0" err="1"/>
              <a:t>programme</a:t>
            </a:r>
            <a:r>
              <a:rPr lang="en-US" sz="2200" dirty="0"/>
              <a:t> </a:t>
            </a:r>
          </a:p>
          <a:p>
            <a:pPr marL="285750" indent="-285750" algn="just">
              <a:buFont typeface="Arial"/>
              <a:buChar char="•"/>
            </a:pPr>
            <a:r>
              <a:rPr lang="en-US" sz="2200" dirty="0" smtClean="0"/>
              <a:t>Topics</a:t>
            </a:r>
            <a:r>
              <a:rPr lang="en-US" sz="2200" dirty="0"/>
              <a:t>/challenges/priority issues under the call for proposal and expected </a:t>
            </a:r>
            <a:r>
              <a:rPr lang="en-US" sz="2200" dirty="0" smtClean="0"/>
              <a:t>results</a:t>
            </a:r>
          </a:p>
          <a:p>
            <a:pPr marL="285750" indent="-285750" algn="just">
              <a:buFont typeface="Arial"/>
              <a:buChar char="•"/>
            </a:pPr>
            <a:r>
              <a:rPr lang="en-US" sz="2200" dirty="0"/>
              <a:t>Overall financial allocation for the call and size of the grants (% of co- financing) </a:t>
            </a:r>
            <a:endParaRPr lang="en-US" sz="2200" dirty="0" smtClean="0"/>
          </a:p>
          <a:p>
            <a:pPr marL="285750" indent="-285750" algn="just">
              <a:buFont typeface="Arial"/>
              <a:buChar char="•"/>
            </a:pPr>
            <a:r>
              <a:rPr lang="en-US" sz="2200" dirty="0" smtClean="0"/>
              <a:t>Eligibility </a:t>
            </a:r>
            <a:r>
              <a:rPr lang="en-US" sz="2200" dirty="0"/>
              <a:t>of applicants </a:t>
            </a:r>
          </a:p>
          <a:p>
            <a:pPr marL="285750" indent="-285750" algn="just">
              <a:buFont typeface="Arial"/>
              <a:buChar char="•"/>
            </a:pPr>
            <a:r>
              <a:rPr lang="en-US" sz="2200" dirty="0" smtClean="0"/>
              <a:t>Partnership and eligibility of partners</a:t>
            </a:r>
          </a:p>
          <a:p>
            <a:pPr marL="285750" indent="-285750" algn="just">
              <a:buFont typeface="Arial"/>
              <a:buChar char="•"/>
            </a:pPr>
            <a:r>
              <a:rPr lang="en-US" sz="2200" dirty="0" smtClean="0"/>
              <a:t>Eligible actions and eligible costs</a:t>
            </a:r>
            <a:endParaRPr lang="en-US" sz="2200" dirty="0"/>
          </a:p>
        </p:txBody>
      </p:sp>
      <p:sp>
        <p:nvSpPr>
          <p:cNvPr id="12" name="TextBox 11"/>
          <p:cNvSpPr txBox="1"/>
          <p:nvPr/>
        </p:nvSpPr>
        <p:spPr>
          <a:xfrm>
            <a:off x="4572000" y="1568826"/>
            <a:ext cx="3899647" cy="449353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 algn="just">
              <a:buFont typeface="Arial"/>
              <a:buChar char="•"/>
            </a:pPr>
            <a:r>
              <a:rPr lang="en-US" sz="2200" dirty="0" smtClean="0"/>
              <a:t>Instruction for completing the application form and administrative annexes</a:t>
            </a:r>
          </a:p>
          <a:p>
            <a:pPr marL="285750" indent="-285750" algn="just">
              <a:buFont typeface="Arial"/>
              <a:buChar char="•"/>
            </a:pPr>
            <a:r>
              <a:rPr lang="en-US" sz="2200" dirty="0" smtClean="0"/>
              <a:t>Instructions </a:t>
            </a:r>
            <a:r>
              <a:rPr lang="en-US" sz="2200" dirty="0"/>
              <a:t>for submission of proposals and procedures to follow </a:t>
            </a:r>
            <a:endParaRPr lang="en-US" sz="2200" dirty="0" smtClean="0"/>
          </a:p>
          <a:p>
            <a:pPr marL="285750" indent="-285750" algn="just">
              <a:buFont typeface="Arial"/>
              <a:buChar char="•"/>
            </a:pPr>
            <a:r>
              <a:rPr lang="en-US" sz="2200" dirty="0"/>
              <a:t>Instructions to fill the budget tables </a:t>
            </a:r>
          </a:p>
          <a:p>
            <a:pPr marL="285750" indent="-285750" algn="just">
              <a:buFont typeface="Arial"/>
              <a:buChar char="•"/>
            </a:pPr>
            <a:r>
              <a:rPr lang="en-US" sz="2200" dirty="0"/>
              <a:t>Deadline and information </a:t>
            </a:r>
            <a:r>
              <a:rPr lang="en-US" sz="2200" dirty="0" smtClean="0"/>
              <a:t>sources</a:t>
            </a:r>
            <a:endParaRPr lang="en-US" sz="2200" dirty="0"/>
          </a:p>
          <a:p>
            <a:pPr marL="285750" indent="-285750" algn="just">
              <a:buFont typeface="Arial"/>
              <a:buChar char="•"/>
            </a:pPr>
            <a:r>
              <a:rPr lang="en-US" sz="2200" dirty="0"/>
              <a:t>Check </a:t>
            </a:r>
            <a:r>
              <a:rPr lang="en-US" sz="2200" dirty="0" smtClean="0"/>
              <a:t>list</a:t>
            </a:r>
          </a:p>
          <a:p>
            <a:pPr marL="285750" indent="-285750" algn="just">
              <a:buFont typeface="Arial"/>
              <a:buChar char="•"/>
            </a:pPr>
            <a:r>
              <a:rPr lang="en-US" sz="2200" dirty="0"/>
              <a:t>Evaluation criteria and selection of applications </a:t>
            </a:r>
          </a:p>
        </p:txBody>
      </p:sp>
      <p:pic>
        <p:nvPicPr>
          <p:cNvPr id="6" name="Picture 5" descr="WP_31March2021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348"/>
            <a:ext cx="9144000" cy="6858000"/>
          </a:xfrm>
          <a:prstGeom prst="rect">
            <a:avLst/>
          </a:prstGeom>
        </p:spPr>
      </p:pic>
      <p:pic>
        <p:nvPicPr>
          <p:cNvPr id="13" name="Immagin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8199" y="28024"/>
            <a:ext cx="983013" cy="1053228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0" y="5896103"/>
            <a:ext cx="8943578" cy="961897"/>
            <a:chOff x="-819055" y="5896103"/>
            <a:chExt cx="9762634" cy="922211"/>
          </a:xfrm>
        </p:grpSpPr>
        <p:pic>
          <p:nvPicPr>
            <p:cNvPr id="15" name="Immagin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04968" y="6176963"/>
              <a:ext cx="2438611" cy="408467"/>
            </a:xfrm>
            <a:prstGeom prst="rect">
              <a:avLst/>
            </a:prstGeom>
          </p:spPr>
        </p:pic>
        <p:grpSp>
          <p:nvGrpSpPr>
            <p:cNvPr id="16" name="Group 15"/>
            <p:cNvGrpSpPr/>
            <p:nvPr/>
          </p:nvGrpSpPr>
          <p:grpSpPr>
            <a:xfrm>
              <a:off x="-819055" y="5896103"/>
              <a:ext cx="1406188" cy="922211"/>
              <a:chOff x="226801" y="5896103"/>
              <a:chExt cx="1406188" cy="922211"/>
            </a:xfrm>
          </p:grpSpPr>
          <p:pic>
            <p:nvPicPr>
              <p:cNvPr id="17" name="Picture 16" descr="logo_su_1.pdf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0334" y="5896103"/>
                <a:ext cx="669771" cy="740793"/>
              </a:xfrm>
              <a:prstGeom prst="rect">
                <a:avLst/>
              </a:prstGeom>
            </p:spPr>
          </p:pic>
          <p:sp>
            <p:nvSpPr>
              <p:cNvPr id="18" name="Sottotitolo 4"/>
              <p:cNvSpPr txBox="1">
                <a:spLocks/>
              </p:cNvSpPr>
              <p:nvPr/>
            </p:nvSpPr>
            <p:spPr>
              <a:xfrm>
                <a:off x="226801" y="6580102"/>
                <a:ext cx="1406188" cy="23821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500" b="1" dirty="0" smtClean="0">
                    <a:solidFill>
                      <a:srgbClr val="0070C0"/>
                    </a:solidFill>
                  </a:rPr>
                  <a:t>SOUPHANOUVONG UNIVERSITY</a:t>
                </a:r>
              </a:p>
              <a:p>
                <a:r>
                  <a:rPr lang="en-US" sz="500" b="1" dirty="0" smtClean="0">
                    <a:solidFill>
                      <a:srgbClr val="0070C0"/>
                    </a:solidFill>
                  </a:rPr>
                  <a:t> </a:t>
                </a:r>
                <a:endParaRPr lang="en-US" sz="500" b="1" dirty="0">
                  <a:solidFill>
                    <a:srgbClr val="0070C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309597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0" y="1"/>
            <a:ext cx="7495674" cy="8665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dirty="0">
              <a:solidFill>
                <a:srgbClr val="0E00C8"/>
              </a:solidFill>
            </a:endParaRPr>
          </a:p>
        </p:txBody>
      </p:sp>
      <p:sp>
        <p:nvSpPr>
          <p:cNvPr id="2" name="CasellaDiTesto 7"/>
          <p:cNvSpPr txBox="1">
            <a:spLocks noChangeArrowheads="1"/>
          </p:cNvSpPr>
          <p:nvPr/>
        </p:nvSpPr>
        <p:spPr bwMode="auto">
          <a:xfrm>
            <a:off x="182880" y="141604"/>
            <a:ext cx="73345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2800" b="1" dirty="0" smtClean="0">
                <a:solidFill>
                  <a:srgbClr val="0E00C8"/>
                </a:solidFill>
              </a:rPr>
              <a:t>To </a:t>
            </a:r>
            <a:r>
              <a:rPr lang="it-IT" altLang="it-IT" sz="2800" b="1" dirty="0" err="1" smtClean="0">
                <a:solidFill>
                  <a:srgbClr val="0E00C8"/>
                </a:solidFill>
              </a:rPr>
              <a:t>Summarise</a:t>
            </a:r>
            <a:endParaRPr lang="it-IT" altLang="it-IT" sz="2400" b="1" dirty="0">
              <a:solidFill>
                <a:srgbClr val="0E00C8"/>
              </a:solidFill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4968" y="6176963"/>
            <a:ext cx="2438611" cy="408467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0987" y="28024"/>
            <a:ext cx="983013" cy="1053228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xmlns="" id="{A58235CC-0D6B-47D5-BDEE-B039C0EB47AC}"/>
              </a:ext>
            </a:extLst>
          </p:cNvPr>
          <p:cNvSpPr txBox="1"/>
          <p:nvPr/>
        </p:nvSpPr>
        <p:spPr>
          <a:xfrm>
            <a:off x="424034" y="875258"/>
            <a:ext cx="8073999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20000"/>
              </a:lnSpc>
              <a:buFont typeface="Arial"/>
              <a:buChar char="•"/>
            </a:pPr>
            <a:r>
              <a:rPr lang="en-GB" sz="2400" dirty="0" smtClean="0"/>
              <a:t>Who is eligible to apply?</a:t>
            </a:r>
          </a:p>
          <a:p>
            <a:pPr marL="342900" indent="-342900" algn="just">
              <a:lnSpc>
                <a:spcPct val="120000"/>
              </a:lnSpc>
              <a:buFont typeface="Arial"/>
              <a:buChar char="•"/>
            </a:pPr>
            <a:r>
              <a:rPr lang="en-GB" sz="2400" dirty="0"/>
              <a:t>Does the call for proposal require a minimum number of participants? </a:t>
            </a:r>
          </a:p>
          <a:p>
            <a:pPr marL="342900" indent="-342900" algn="just">
              <a:lnSpc>
                <a:spcPct val="120000"/>
              </a:lnSpc>
              <a:buFont typeface="Arial"/>
              <a:buChar char="•"/>
            </a:pPr>
            <a:r>
              <a:rPr lang="en-GB" sz="2400" dirty="0"/>
              <a:t>Can I propose my own project idea or do I have to stick to pre- identified thematic priorities? </a:t>
            </a:r>
          </a:p>
          <a:p>
            <a:pPr marL="342900" indent="-342900" algn="just">
              <a:lnSpc>
                <a:spcPct val="120000"/>
              </a:lnSpc>
              <a:buFont typeface="Arial"/>
              <a:buChar char="•"/>
            </a:pPr>
            <a:r>
              <a:rPr lang="en-GB" sz="2400" dirty="0"/>
              <a:t>Does the donor finance my activities at 100% or do I have to co-finance? </a:t>
            </a:r>
          </a:p>
          <a:p>
            <a:pPr marL="342900" indent="-342900" algn="just">
              <a:lnSpc>
                <a:spcPct val="120000"/>
              </a:lnSpc>
              <a:buFont typeface="Arial"/>
              <a:buChar char="•"/>
            </a:pPr>
            <a:r>
              <a:rPr lang="en-GB" sz="2400" dirty="0"/>
              <a:t>What are the award criteria? </a:t>
            </a:r>
          </a:p>
          <a:p>
            <a:pPr marL="342900" indent="-342900" algn="just">
              <a:lnSpc>
                <a:spcPct val="120000"/>
              </a:lnSpc>
              <a:buFont typeface="Arial"/>
              <a:buChar char="•"/>
            </a:pPr>
            <a:r>
              <a:rPr lang="en-GB" sz="2400" dirty="0"/>
              <a:t>Does the call fund conferences, meetings and creation of networks, pay for staff? </a:t>
            </a:r>
            <a:endParaRPr lang="en-GB" sz="2400" dirty="0" smtClean="0"/>
          </a:p>
          <a:p>
            <a:pPr marL="342900" indent="-342900" algn="just">
              <a:lnSpc>
                <a:spcPct val="120000"/>
              </a:lnSpc>
              <a:buFont typeface="Arial"/>
              <a:buChar char="•"/>
            </a:pPr>
            <a:r>
              <a:rPr lang="en-GB" sz="2400" dirty="0"/>
              <a:t>What are the eligible categories of costs? </a:t>
            </a:r>
          </a:p>
        </p:txBody>
      </p:sp>
      <p:pic>
        <p:nvPicPr>
          <p:cNvPr id="9" name="Picture 8" descr="logo_su_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34" y="5896103"/>
            <a:ext cx="669771" cy="740793"/>
          </a:xfrm>
          <a:prstGeom prst="rect">
            <a:avLst/>
          </a:prstGeom>
        </p:spPr>
      </p:pic>
      <p:sp>
        <p:nvSpPr>
          <p:cNvPr id="11" name="Sottotitolo 4"/>
          <p:cNvSpPr txBox="1">
            <a:spLocks/>
          </p:cNvSpPr>
          <p:nvPr/>
        </p:nvSpPr>
        <p:spPr>
          <a:xfrm>
            <a:off x="226801" y="6580102"/>
            <a:ext cx="1406188" cy="2382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00" b="1" dirty="0" smtClean="0">
                <a:solidFill>
                  <a:srgbClr val="0070C0"/>
                </a:solidFill>
              </a:rPr>
              <a:t>SOUPHANOUVONG UNIVERSITY</a:t>
            </a:r>
          </a:p>
          <a:p>
            <a:r>
              <a:rPr lang="en-US" sz="500" b="1" dirty="0" smtClean="0">
                <a:solidFill>
                  <a:srgbClr val="0070C0"/>
                </a:solidFill>
              </a:rPr>
              <a:t> </a:t>
            </a:r>
            <a:endParaRPr lang="en-US" sz="500" b="1" dirty="0">
              <a:solidFill>
                <a:srgbClr val="0070C0"/>
              </a:solidFill>
            </a:endParaRPr>
          </a:p>
        </p:txBody>
      </p:sp>
      <p:pic>
        <p:nvPicPr>
          <p:cNvPr id="4" name="Picture 3" descr="WP_31March2021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Immagin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8199" y="28024"/>
            <a:ext cx="983013" cy="1053228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0" y="5896103"/>
            <a:ext cx="8943579" cy="961897"/>
            <a:chOff x="-819055" y="5896103"/>
            <a:chExt cx="9762634" cy="922211"/>
          </a:xfrm>
        </p:grpSpPr>
        <p:pic>
          <p:nvPicPr>
            <p:cNvPr id="13" name="Immagin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04968" y="6176963"/>
              <a:ext cx="2438611" cy="408467"/>
            </a:xfrm>
            <a:prstGeom prst="rect">
              <a:avLst/>
            </a:prstGeom>
          </p:spPr>
        </p:pic>
        <p:grpSp>
          <p:nvGrpSpPr>
            <p:cNvPr id="14" name="Group 13"/>
            <p:cNvGrpSpPr/>
            <p:nvPr/>
          </p:nvGrpSpPr>
          <p:grpSpPr>
            <a:xfrm>
              <a:off x="-819055" y="5896103"/>
              <a:ext cx="1406188" cy="922211"/>
              <a:chOff x="226801" y="5896103"/>
              <a:chExt cx="1406188" cy="922211"/>
            </a:xfrm>
          </p:grpSpPr>
          <p:pic>
            <p:nvPicPr>
              <p:cNvPr id="15" name="Picture 14" descr="logo_su_1.pdf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0334" y="5896103"/>
                <a:ext cx="669771" cy="740793"/>
              </a:xfrm>
              <a:prstGeom prst="rect">
                <a:avLst/>
              </a:prstGeom>
            </p:spPr>
          </p:pic>
          <p:sp>
            <p:nvSpPr>
              <p:cNvPr id="16" name="Sottotitolo 4"/>
              <p:cNvSpPr txBox="1">
                <a:spLocks/>
              </p:cNvSpPr>
              <p:nvPr/>
            </p:nvSpPr>
            <p:spPr>
              <a:xfrm>
                <a:off x="226801" y="6580102"/>
                <a:ext cx="1406188" cy="23821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500" b="1" dirty="0" smtClean="0">
                    <a:solidFill>
                      <a:srgbClr val="0070C0"/>
                    </a:solidFill>
                  </a:rPr>
                  <a:t>SOUPHANOUVONG UNIVERSITY</a:t>
                </a:r>
              </a:p>
              <a:p>
                <a:r>
                  <a:rPr lang="en-US" sz="500" b="1" dirty="0" smtClean="0">
                    <a:solidFill>
                      <a:srgbClr val="0070C0"/>
                    </a:solidFill>
                  </a:rPr>
                  <a:t> </a:t>
                </a:r>
                <a:endParaRPr lang="en-US" sz="500" b="1" dirty="0">
                  <a:solidFill>
                    <a:srgbClr val="0070C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272117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WP_31March202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03940"/>
          </a:xfrm>
          <a:prstGeom prst="rect">
            <a:avLst/>
          </a:prstGeom>
        </p:spPr>
      </p:pic>
      <p:pic>
        <p:nvPicPr>
          <p:cNvPr id="5" name="Immagin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8199" y="28024"/>
            <a:ext cx="983013" cy="1053228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-1" y="5896103"/>
            <a:ext cx="8943579" cy="961897"/>
            <a:chOff x="-819055" y="5896103"/>
            <a:chExt cx="9762634" cy="922211"/>
          </a:xfrm>
        </p:grpSpPr>
        <p:pic>
          <p:nvPicPr>
            <p:cNvPr id="7" name="Immagin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04968" y="6176963"/>
              <a:ext cx="2438611" cy="408467"/>
            </a:xfrm>
            <a:prstGeom prst="rect">
              <a:avLst/>
            </a:prstGeom>
          </p:spPr>
        </p:pic>
        <p:grpSp>
          <p:nvGrpSpPr>
            <p:cNvPr id="8" name="Group 7"/>
            <p:cNvGrpSpPr/>
            <p:nvPr/>
          </p:nvGrpSpPr>
          <p:grpSpPr>
            <a:xfrm>
              <a:off x="-819055" y="5896103"/>
              <a:ext cx="1406188" cy="922211"/>
              <a:chOff x="226801" y="5896103"/>
              <a:chExt cx="1406188" cy="922211"/>
            </a:xfrm>
          </p:grpSpPr>
          <p:pic>
            <p:nvPicPr>
              <p:cNvPr id="9" name="Picture 8" descr="logo_su_1.pdf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0334" y="5896103"/>
                <a:ext cx="669771" cy="740793"/>
              </a:xfrm>
              <a:prstGeom prst="rect">
                <a:avLst/>
              </a:prstGeom>
            </p:spPr>
          </p:pic>
          <p:sp>
            <p:nvSpPr>
              <p:cNvPr id="10" name="Sottotitolo 4"/>
              <p:cNvSpPr txBox="1">
                <a:spLocks/>
              </p:cNvSpPr>
              <p:nvPr/>
            </p:nvSpPr>
            <p:spPr>
              <a:xfrm>
                <a:off x="226801" y="6580102"/>
                <a:ext cx="1406188" cy="23821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500" b="1" dirty="0" smtClean="0">
                    <a:solidFill>
                      <a:srgbClr val="0070C0"/>
                    </a:solidFill>
                  </a:rPr>
                  <a:t>SOUPHANOUVONG UNIVERSITY</a:t>
                </a:r>
              </a:p>
              <a:p>
                <a:r>
                  <a:rPr lang="en-US" sz="500" b="1" dirty="0" smtClean="0">
                    <a:solidFill>
                      <a:srgbClr val="0070C0"/>
                    </a:solidFill>
                  </a:rPr>
                  <a:t> </a:t>
                </a:r>
                <a:endParaRPr lang="en-US" sz="500" b="1" dirty="0">
                  <a:solidFill>
                    <a:srgbClr val="0070C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614309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WP_31March202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666592"/>
          </a:xfrm>
          <a:prstGeom prst="rect">
            <a:avLst/>
          </a:prstGeom>
        </p:spPr>
      </p:pic>
      <p:pic>
        <p:nvPicPr>
          <p:cNvPr id="5" name="Immagin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8199" y="28024"/>
            <a:ext cx="983013" cy="1053228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0" y="5896103"/>
            <a:ext cx="8943578" cy="961897"/>
            <a:chOff x="-819055" y="5896103"/>
            <a:chExt cx="9762634" cy="922211"/>
          </a:xfrm>
        </p:grpSpPr>
        <p:pic>
          <p:nvPicPr>
            <p:cNvPr id="7" name="Immagin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04968" y="6176963"/>
              <a:ext cx="2438611" cy="408467"/>
            </a:xfrm>
            <a:prstGeom prst="rect">
              <a:avLst/>
            </a:prstGeom>
          </p:spPr>
        </p:pic>
        <p:grpSp>
          <p:nvGrpSpPr>
            <p:cNvPr id="8" name="Group 7"/>
            <p:cNvGrpSpPr/>
            <p:nvPr/>
          </p:nvGrpSpPr>
          <p:grpSpPr>
            <a:xfrm>
              <a:off x="-819055" y="5896103"/>
              <a:ext cx="1406188" cy="922211"/>
              <a:chOff x="226801" y="5896103"/>
              <a:chExt cx="1406188" cy="922211"/>
            </a:xfrm>
          </p:grpSpPr>
          <p:pic>
            <p:nvPicPr>
              <p:cNvPr id="9" name="Picture 8" descr="logo_su_1.pdf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0334" y="5896103"/>
                <a:ext cx="669771" cy="740793"/>
              </a:xfrm>
              <a:prstGeom prst="rect">
                <a:avLst/>
              </a:prstGeom>
            </p:spPr>
          </p:pic>
          <p:sp>
            <p:nvSpPr>
              <p:cNvPr id="10" name="Sottotitolo 4"/>
              <p:cNvSpPr txBox="1">
                <a:spLocks/>
              </p:cNvSpPr>
              <p:nvPr/>
            </p:nvSpPr>
            <p:spPr>
              <a:xfrm>
                <a:off x="226801" y="6580102"/>
                <a:ext cx="1406188" cy="23821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500" b="1" dirty="0" smtClean="0">
                    <a:solidFill>
                      <a:srgbClr val="0070C0"/>
                    </a:solidFill>
                  </a:rPr>
                  <a:t>SOUPHANOUVONG UNIVERSITY</a:t>
                </a:r>
              </a:p>
              <a:p>
                <a:r>
                  <a:rPr lang="en-US" sz="500" b="1" dirty="0" smtClean="0">
                    <a:solidFill>
                      <a:srgbClr val="0070C0"/>
                    </a:solidFill>
                  </a:rPr>
                  <a:t> </a:t>
                </a:r>
                <a:endParaRPr lang="en-US" sz="500" b="1" dirty="0">
                  <a:solidFill>
                    <a:srgbClr val="0070C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852458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WP_31March202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Immagin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8199" y="28024"/>
            <a:ext cx="983013" cy="1053228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-1" y="5896103"/>
            <a:ext cx="8943579" cy="961897"/>
            <a:chOff x="-819055" y="5896103"/>
            <a:chExt cx="9762634" cy="922211"/>
          </a:xfrm>
        </p:grpSpPr>
        <p:pic>
          <p:nvPicPr>
            <p:cNvPr id="7" name="Immagin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04968" y="6176963"/>
              <a:ext cx="2438611" cy="408467"/>
            </a:xfrm>
            <a:prstGeom prst="rect">
              <a:avLst/>
            </a:prstGeom>
          </p:spPr>
        </p:pic>
        <p:grpSp>
          <p:nvGrpSpPr>
            <p:cNvPr id="8" name="Group 7"/>
            <p:cNvGrpSpPr/>
            <p:nvPr/>
          </p:nvGrpSpPr>
          <p:grpSpPr>
            <a:xfrm>
              <a:off x="-819055" y="5896103"/>
              <a:ext cx="1406188" cy="922211"/>
              <a:chOff x="226801" y="5896103"/>
              <a:chExt cx="1406188" cy="922211"/>
            </a:xfrm>
          </p:grpSpPr>
          <p:pic>
            <p:nvPicPr>
              <p:cNvPr id="9" name="Picture 8" descr="logo_su_1.pdf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0334" y="5896103"/>
                <a:ext cx="669771" cy="740793"/>
              </a:xfrm>
              <a:prstGeom prst="rect">
                <a:avLst/>
              </a:prstGeom>
            </p:spPr>
          </p:pic>
          <p:sp>
            <p:nvSpPr>
              <p:cNvPr id="10" name="Sottotitolo 4"/>
              <p:cNvSpPr txBox="1">
                <a:spLocks/>
              </p:cNvSpPr>
              <p:nvPr/>
            </p:nvSpPr>
            <p:spPr>
              <a:xfrm>
                <a:off x="226801" y="6580102"/>
                <a:ext cx="1406188" cy="23821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500" b="1" dirty="0" smtClean="0">
                    <a:solidFill>
                      <a:srgbClr val="0070C0"/>
                    </a:solidFill>
                  </a:rPr>
                  <a:t>SOUPHANOUVONG UNIVERSITY</a:t>
                </a:r>
              </a:p>
              <a:p>
                <a:r>
                  <a:rPr lang="en-US" sz="500" b="1" dirty="0" smtClean="0">
                    <a:solidFill>
                      <a:srgbClr val="0070C0"/>
                    </a:solidFill>
                  </a:rPr>
                  <a:t> </a:t>
                </a:r>
                <a:endParaRPr lang="en-US" sz="500" b="1" dirty="0">
                  <a:solidFill>
                    <a:srgbClr val="0070C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2300964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1354</TotalTime>
  <Words>436</Words>
  <Application>Microsoft Macintosh PowerPoint</Application>
  <PresentationFormat>On-screen Show (4:3)</PresentationFormat>
  <Paragraphs>103</Paragraphs>
  <Slides>20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Tema di Office</vt:lpstr>
      <vt:lpstr>TOOLKIT  CASCADE TRAINING Project Proposal writing</vt:lpstr>
      <vt:lpstr>PowerPoint Presentation</vt:lpstr>
      <vt:lpstr>Types of Call And Opportunities </vt:lpstr>
      <vt:lpstr>Main documents of a call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Università di Bologna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Lucia Ippolito</dc:creator>
  <cp:lastModifiedBy>Palitha Douangchack</cp:lastModifiedBy>
  <cp:revision>113</cp:revision>
  <dcterms:created xsi:type="dcterms:W3CDTF">2019-09-26T08:09:21Z</dcterms:created>
  <dcterms:modified xsi:type="dcterms:W3CDTF">2021-11-30T15:16:51Z</dcterms:modified>
</cp:coreProperties>
</file>